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4" r:id="rId9"/>
    <p:sldId id="261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A72F"/>
    <a:srgbClr val="0BD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05FED-6765-47B5-896B-607BA47969D4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1156D-8F60-4333-8E9A-886A08A0C2A0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E322-2201-4254-9BDC-F3449988F432}" type="datetimeFigureOut">
              <a:rPr lang="it-IT" smtClean="0"/>
              <a:t>01/03/2013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0C2AC-79F1-460E-A9BC-7380E972147D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99592" y="1988840"/>
            <a:ext cx="72008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7200" b="1" cap="all" dirty="0" smtClean="0">
                <a:ln w="1270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 DIECI VIE </a:t>
            </a:r>
          </a:p>
          <a:p>
            <a:pPr algn="ctr"/>
            <a:r>
              <a:rPr lang="it-IT" sz="7200" b="1" cap="all" dirty="0" smtClean="0">
                <a:ln w="1270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DELLA FELICITA’</a:t>
            </a:r>
            <a:endParaRPr lang="it-IT" sz="7200" b="1" cap="all" dirty="0">
              <a:ln w="12700">
                <a:solidFill>
                  <a:schemeClr val="tx2">
                    <a:lumMod val="5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98477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Sono divieti, è vero, ma vietano quegli atteggiamenti </a:t>
            </a:r>
            <a:r>
              <a:rPr lang="it-IT" sz="3600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che </a:t>
            </a:r>
            <a:r>
              <a:rPr lang="it-IT" sz="36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anche se ci possono sembrare piacevoli, in realtà sono ingiusti verso la vita, la nostra e quella degli </a:t>
            </a:r>
            <a:r>
              <a:rPr lang="it-IT" sz="3600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altri.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326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La formulazione dei Comandamenti è negativa, </a:t>
            </a:r>
          </a:p>
          <a:p>
            <a:pPr algn="ctr"/>
            <a:r>
              <a:rPr lang="it-IT" sz="3600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ma il contenuto è del tutto positivo.</a:t>
            </a:r>
            <a:endParaRPr lang="it-IT" sz="3600" b="1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1520" y="4509120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Più che dieci NO sono dieci SI. </a:t>
            </a:r>
          </a:p>
          <a:p>
            <a:pPr algn="ctr"/>
            <a:r>
              <a:rPr lang="it-IT" sz="36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Proibiscono soltanto quello che distrugge </a:t>
            </a:r>
          </a:p>
          <a:p>
            <a:pPr algn="ctr"/>
            <a:r>
              <a:rPr lang="it-IT" sz="36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FF0000"/>
                </a:solidFill>
              </a:rPr>
              <a:t>la libertà vera, la vita, la gioia di vivere!!!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t="-9000" r="-3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195736" y="40770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539552" y="620688"/>
            <a:ext cx="8424936" cy="5256584"/>
          </a:xfrm>
        </p:spPr>
        <p:txBody>
          <a:bodyPr>
            <a:normAutofit fontScale="90000"/>
          </a:bodyPr>
          <a:lstStyle/>
          <a:p>
            <a:r>
              <a:rPr lang="it-IT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I Comandamenti obbligano a tenere un comportamento corretto così come i segnali stradali: </a:t>
            </a:r>
            <a:br>
              <a:rPr lang="it-IT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</a:br>
            <a:r>
              <a:rPr lang="it-IT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indicano la strada, gli eventuali pericoli e le regole da osservare per il rispetto e l’incolumità di tutti!!!</a:t>
            </a:r>
            <a:endParaRPr lang="it-IT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2592288" cy="2592288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059832" y="620688"/>
            <a:ext cx="5775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DARE PRECEDENZA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283968" y="1700808"/>
            <a:ext cx="33123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Ma…</a:t>
            </a:r>
            <a:r>
              <a:rPr lang="it-IT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a chi???</a:t>
            </a:r>
            <a:endParaRPr lang="it-IT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355976" y="2564904"/>
            <a:ext cx="3210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9525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BD33B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 come???</a:t>
            </a:r>
            <a:endParaRPr lang="it-IT" sz="5400" b="1" cap="all" spc="0" dirty="0">
              <a:ln w="9525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BD33B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3645024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latin typeface="Garamond" pitchFamily="18" charset="0"/>
                <a:ea typeface="Batang" pitchFamily="18" charset="-127"/>
              </a:rPr>
              <a:t>Quando Dio si vede sostituito da altre cose, </a:t>
            </a:r>
          </a:p>
          <a:p>
            <a:pPr algn="ctr"/>
            <a:r>
              <a:rPr lang="it-IT" sz="3200" b="1" dirty="0" smtClean="0">
                <a:latin typeface="Garamond" pitchFamily="18" charset="0"/>
                <a:ea typeface="Batang" pitchFamily="18" charset="-127"/>
              </a:rPr>
              <a:t>incapaci di fare qualcosa nel momento del bisogno, soffre poiché vede rifiutare il suo amore </a:t>
            </a:r>
          </a:p>
          <a:p>
            <a:pPr algn="ctr"/>
            <a:r>
              <a:rPr lang="it-IT" sz="3200" b="1" dirty="0" smtClean="0">
                <a:latin typeface="Garamond" pitchFamily="18" charset="0"/>
                <a:ea typeface="Batang" pitchFamily="18" charset="-127"/>
              </a:rPr>
              <a:t>che dona a tutti noi</a:t>
            </a:r>
            <a:endParaRPr lang="it-IT" sz="3200" b="1" dirty="0">
              <a:latin typeface="Garamond" pitchFamily="18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no_handy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2520280" cy="252028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843808" y="116632"/>
            <a:ext cx="63001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NON CHIAMIAMOLO </a:t>
            </a:r>
          </a:p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INUTILMENTE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483768" y="1916832"/>
            <a:ext cx="66602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Come fare per rispettare al meglio questo comandamento???</a:t>
            </a:r>
            <a:endParaRPr lang="it-IT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3197294"/>
            <a:ext cx="30963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Garamond" pitchFamily="18" charset="0"/>
                <a:ea typeface="Batang" pitchFamily="18" charset="-127"/>
              </a:rPr>
              <a:t>Dio va chiamato in causa solo quando vogliamo davvero parlare con </a:t>
            </a:r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Lui.</a:t>
            </a:r>
            <a:endParaRPr lang="it-IT" sz="2800" b="1" dirty="0">
              <a:latin typeface="Garamond" pitchFamily="18" charset="0"/>
              <a:ea typeface="Batang" pitchFamily="18" charset="-127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932040" y="3140968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Garamond" pitchFamily="18" charset="0"/>
                <a:ea typeface="Batang" pitchFamily="18" charset="-127"/>
              </a:rPr>
              <a:t>Non prendiamocela con Dio se le cose non vanno secondo i nostri piani e non offendiamolo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0" y="5212357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Insomma, il </a:t>
            </a:r>
            <a:r>
              <a:rPr lang="it-IT" sz="2800" b="1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secondo </a:t>
            </a:r>
            <a:r>
              <a:rPr lang="it-IT" sz="2800" b="1" dirty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comandamento non solo ci dice di non nominarlo </a:t>
            </a:r>
            <a:r>
              <a:rPr lang="it-IT" sz="2800" b="1" u="sng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INVANO</a:t>
            </a:r>
            <a:r>
              <a:rPr lang="it-IT" sz="2800" b="1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, </a:t>
            </a:r>
          </a:p>
          <a:p>
            <a:pPr algn="ctr"/>
            <a:r>
              <a:rPr lang="it-IT" sz="2800" b="1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ma </a:t>
            </a:r>
            <a:r>
              <a:rPr lang="it-IT" sz="2800" b="1" dirty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soprattutto di nominarlo </a:t>
            </a:r>
            <a:r>
              <a:rPr lang="it-IT" sz="2800" b="1" u="sng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BENE</a:t>
            </a:r>
            <a:r>
              <a:rPr lang="it-IT" sz="2800" b="1" dirty="0" smtClean="0">
                <a:solidFill>
                  <a:srgbClr val="7030A0"/>
                </a:solidFill>
                <a:latin typeface="Garamond" pitchFamily="18" charset="0"/>
                <a:ea typeface="Batang" pitchFamily="18" charset="-127"/>
              </a:rPr>
              <a:t>.</a:t>
            </a:r>
            <a:endParaRPr lang="it-IT" sz="2800" b="1" dirty="0">
              <a:solidFill>
                <a:srgbClr val="7030A0"/>
              </a:solidFill>
              <a:latin typeface="Garamond" pitchFamily="18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843808" y="116632"/>
            <a:ext cx="63001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STOP: FERMIAMOCI UN MOMENTO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987824" y="1844824"/>
            <a:ext cx="59766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Ricordiamo di santificare le feste!</a:t>
            </a:r>
            <a:endParaRPr lang="it-IT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4653136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ATTENZIONE:</a:t>
            </a:r>
          </a:p>
          <a:p>
            <a:pPr algn="ctr"/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Dio </a:t>
            </a:r>
            <a:r>
              <a:rPr lang="it-IT" sz="2800" b="1" u="sng" dirty="0" smtClean="0">
                <a:latin typeface="Garamond" pitchFamily="18" charset="0"/>
                <a:ea typeface="Batang" pitchFamily="18" charset="-127"/>
              </a:rPr>
              <a:t>non ci obbliga </a:t>
            </a:r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a festeggiare con lui ma </a:t>
            </a:r>
            <a:r>
              <a:rPr lang="it-IT" sz="2800" b="1" u="sng" dirty="0" smtClean="0">
                <a:latin typeface="Garamond" pitchFamily="18" charset="0"/>
                <a:ea typeface="Batang" pitchFamily="18" charset="-127"/>
              </a:rPr>
              <a:t>ci lascia liberi di scegliere</a:t>
            </a:r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... Ma si sa, festeggiare tutti insieme è sempre più bello!!!</a:t>
            </a:r>
            <a:endParaRPr lang="it-IT" sz="2800" b="1" dirty="0">
              <a:latin typeface="Garamond" pitchFamily="18" charset="0"/>
              <a:ea typeface="Batang" pitchFamily="18" charset="-127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31640" y="2852936"/>
            <a:ext cx="7812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>
                    <a:lumMod val="75000"/>
                  </a:schemeClr>
                </a:solidFill>
                <a:latin typeface="Garamond" pitchFamily="18" charset="0"/>
                <a:ea typeface="Batang" pitchFamily="18" charset="-127"/>
              </a:rPr>
              <a:t>SANTIFICARE</a:t>
            </a:r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 significa ritagliare un piccolo spazio per Dio nella nostra caotica settimana per fare festa CON LUI e A LUI</a:t>
            </a:r>
            <a:endParaRPr lang="it-IT" sz="2800" b="1" dirty="0">
              <a:latin typeface="Garamond" pitchFamily="18" charset="0"/>
              <a:ea typeface="Batang" pitchFamily="18" charset="-127"/>
            </a:endParaRPr>
          </a:p>
        </p:txBody>
      </p:sp>
      <p:pic>
        <p:nvPicPr>
          <p:cNvPr id="10" name="Immagine 9" descr="stop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594" y="188640"/>
            <a:ext cx="2630214" cy="2635361"/>
          </a:xfrm>
          <a:prstGeom prst="rect">
            <a:avLst/>
          </a:prstGeom>
        </p:spPr>
      </p:pic>
      <p:cxnSp>
        <p:nvCxnSpPr>
          <p:cNvPr id="13" name="Connettore 2 12"/>
          <p:cNvCxnSpPr/>
          <p:nvPr/>
        </p:nvCxnSpPr>
        <p:spPr>
          <a:xfrm rot="10800000" flipV="1">
            <a:off x="3995936" y="2348880"/>
            <a:ext cx="1836204" cy="5040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843808" y="116632"/>
            <a:ext cx="63001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RISPETTIAMO LE COSE PUBBLICHE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3068960"/>
            <a:ext cx="3995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FF0000"/>
                </a:solidFill>
                <a:latin typeface="Garamond" pitchFamily="18" charset="0"/>
                <a:ea typeface="Batang" pitchFamily="18" charset="-127"/>
              </a:rPr>
              <a:t>Cerchiamo di essere più responsabili!!!</a:t>
            </a:r>
            <a:endParaRPr lang="it-IT" sz="3600" b="1" dirty="0">
              <a:solidFill>
                <a:srgbClr val="FF0000"/>
              </a:solidFill>
              <a:latin typeface="Garamond" pitchFamily="18" charset="0"/>
              <a:ea typeface="Batang" pitchFamily="18" charset="-127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059832" y="1772816"/>
            <a:ext cx="58326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Garamond" pitchFamily="18" charset="0"/>
                <a:ea typeface="Batang" pitchFamily="18" charset="-127"/>
              </a:rPr>
              <a:t>Anche se qualcosa non è di nostra proprietà, non sentiamoci autorizzati a romperla, a imbrattarla o comunque a rovinarla… </a:t>
            </a:r>
          </a:p>
        </p:txBody>
      </p:sp>
      <p:pic>
        <p:nvPicPr>
          <p:cNvPr id="10" name="Immagine 9" descr="9986632-non-sporcare-tenerla-pulita-seg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2859802" cy="2588121"/>
          </a:xfrm>
          <a:prstGeom prst="rect">
            <a:avLst/>
          </a:prstGeom>
        </p:spPr>
      </p:pic>
      <p:pic>
        <p:nvPicPr>
          <p:cNvPr id="11" name="Immagine 10" descr="scritte_sui_mur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717032"/>
            <a:ext cx="3764567" cy="251688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827584" y="508518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latin typeface="Garamond" pitchFamily="18" charset="0"/>
                <a:ea typeface="Batang" pitchFamily="18" charset="-127"/>
              </a:rPr>
              <a:t>Non è bello lasciare a chi verrà dopo di noi muri o altre cose così rovinate!!!</a:t>
            </a:r>
            <a:endParaRPr lang="it-IT" sz="2400" b="1" dirty="0">
              <a:latin typeface="Garamond" pitchFamily="18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8" presetClass="entr" presetSubtype="0" ac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asa_1_1_9_7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48680"/>
            <a:ext cx="3816424" cy="2862318"/>
          </a:xfrm>
          <a:prstGeom prst="rect">
            <a:avLst/>
          </a:prstGeom>
        </p:spPr>
      </p:pic>
      <p:sp>
        <p:nvSpPr>
          <p:cNvPr id="8" name="Freccia curva 7"/>
          <p:cNvSpPr/>
          <p:nvPr/>
        </p:nvSpPr>
        <p:spPr>
          <a:xfrm rot="5400000">
            <a:off x="3871767" y="960881"/>
            <a:ext cx="1224136" cy="1119815"/>
          </a:xfrm>
          <a:prstGeom prst="bentArrow">
            <a:avLst>
              <a:gd name="adj1" fmla="val 22690"/>
              <a:gd name="adj2" fmla="val 20620"/>
              <a:gd name="adj3" fmla="val 25000"/>
              <a:gd name="adj4" fmla="val 4522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9" name="Immagine 8" descr="case-da-sogno-villa-miami-181638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420888"/>
            <a:ext cx="5414135" cy="3600400"/>
          </a:xfrm>
          <a:prstGeom prst="rect">
            <a:avLst/>
          </a:prstGeom>
        </p:spPr>
      </p:pic>
      <p:pic>
        <p:nvPicPr>
          <p:cNvPr id="10" name="Immagine 9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88640"/>
            <a:ext cx="2736304" cy="4886257"/>
          </a:xfrm>
          <a:prstGeom prst="rect">
            <a:avLst/>
          </a:prstGeom>
        </p:spPr>
      </p:pic>
      <p:pic>
        <p:nvPicPr>
          <p:cNvPr id="11" name="Immagine 10" descr="iPad-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02328" y="2132856"/>
            <a:ext cx="6041672" cy="4276576"/>
          </a:xfrm>
          <a:prstGeom prst="rect">
            <a:avLst/>
          </a:prstGeom>
        </p:spPr>
      </p:pic>
      <p:pic>
        <p:nvPicPr>
          <p:cNvPr id="12" name="Immagine 11" descr="fiat-pand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5089748" cy="3472339"/>
          </a:xfrm>
          <a:prstGeom prst="rect">
            <a:avLst/>
          </a:prstGeom>
        </p:spPr>
      </p:pic>
      <p:sp>
        <p:nvSpPr>
          <p:cNvPr id="13" name="Freccia curva 12"/>
          <p:cNvSpPr/>
          <p:nvPr/>
        </p:nvSpPr>
        <p:spPr>
          <a:xfrm rot="5400000">
            <a:off x="5095903" y="1320921"/>
            <a:ext cx="1224136" cy="1119815"/>
          </a:xfrm>
          <a:prstGeom prst="bentArrow">
            <a:avLst>
              <a:gd name="adj1" fmla="val 22690"/>
              <a:gd name="adj2" fmla="val 20620"/>
              <a:gd name="adj3" fmla="val 25000"/>
              <a:gd name="adj4" fmla="val 4522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4" name="Immagine 13" descr="Ferrari_F430_front_2008060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89241" y="2564904"/>
            <a:ext cx="7854759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8" presetClass="entr" presetSubtype="0" ac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500"/>
                            </p:stCondLst>
                            <p:childTnLst>
                              <p:par>
                                <p:cTn id="63" presetID="37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1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7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500"/>
                            </p:stCondLst>
                            <p:childTnLst>
                              <p:par>
                                <p:cTn id="83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8500"/>
                            </p:stCondLst>
                            <p:childTnLst>
                              <p:par>
                                <p:cTn id="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1000"/>
                            </p:stCondLst>
                            <p:childTnLst>
                              <p:par>
                                <p:cTn id="98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4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99592" y="0"/>
            <a:ext cx="74523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9A72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Non pensiamo che </a:t>
            </a:r>
          </a:p>
          <a:p>
            <a:pPr algn="ctr"/>
            <a:r>
              <a:rPr lang="it-IT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9A72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“L’ERBA DEL VICINO È SEMPRE PIU’ VERDE”!!! </a:t>
            </a:r>
            <a:endParaRPr lang="it-IT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9A72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2996952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IMPARIAMO AD ESSERE CONTENTI </a:t>
            </a:r>
            <a:r>
              <a:rPr lang="it-IT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</a:t>
            </a:r>
            <a:r>
              <a:rPr lang="it-IT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CIO’ CHE ABBIAMO IN MODO DA FARCI STRADA VERSO LA FELICITA’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335</Words>
  <Application>Microsoft Office PowerPoint</Application>
  <PresentationFormat>Presentazione su schermo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Diapositiva 1</vt:lpstr>
      <vt:lpstr>Diapositiva 2</vt:lpstr>
      <vt:lpstr>I Comandamenti obbligano a tenere un comportamento corretto così come i segnali stradali:  indicano la strada, gli eventuali pericoli e le regole da osservare per il rispetto e l’incolumità di tutti!!!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Oreste</dc:creator>
  <cp:lastModifiedBy>Oreste</cp:lastModifiedBy>
  <cp:revision>24</cp:revision>
  <dcterms:created xsi:type="dcterms:W3CDTF">2013-03-01T08:55:00Z</dcterms:created>
  <dcterms:modified xsi:type="dcterms:W3CDTF">2013-03-02T10:19:26Z</dcterms:modified>
</cp:coreProperties>
</file>